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8"/>
  </p:normalViewPr>
  <p:slideViewPr>
    <p:cSldViewPr snapToGrid="0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3848AC-5F6E-655F-9572-1F907961C7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F86AD7E-398D-EF4C-5117-CEAE73F647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B8B18D-BAAA-CC65-4078-38422F117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EC53-BD62-4045-B8B4-CD027B6CC139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5AE626-F536-FC9A-0259-5801C7330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E63D1A-026E-A91F-3989-9558AF1DB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65348-0472-984F-A119-85685C540B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891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68816F-CCFB-7C3A-67CD-0978B57A6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E4C8351-714A-A9DE-3CE7-0EC4ACC0AE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99C5E5-0397-2628-3679-380392CF3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EC53-BD62-4045-B8B4-CD027B6CC139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B042E0-210E-49F6-9F02-2D6954E1E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5E2A79-51F0-37E2-83DA-DE70D42CE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65348-0472-984F-A119-85685C540B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46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DB8EAA4-DD3A-CE57-A2B7-DFA37E6A07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8583E5-2D55-49DE-1D56-60EC25AE41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CDC5D2-96DA-C751-34E0-3FB8E934F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EC53-BD62-4045-B8B4-CD027B6CC139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CD3AF5-FED5-3146-3E8C-236823321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657CF5-DB6B-237C-EDAF-E678F9C9E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65348-0472-984F-A119-85685C540B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39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77C685-E3F4-C1B3-80F2-AD76104FE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6A7C67-D3C8-C2DF-E721-0296DD41E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C1A6BD-CDC6-A0D7-AE66-2655FB109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EC53-BD62-4045-B8B4-CD027B6CC139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631427-5C5F-C373-67AF-50763226C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DBD6C3-A51F-CC20-843C-9829A1B53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65348-0472-984F-A119-85685C540B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56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09BB12-8281-2DFF-5A63-5C7AD118F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6FAAA9-4862-9B24-51CE-82D5B93A8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368EC9-4588-9EEA-BB07-671CEA652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EC53-BD62-4045-B8B4-CD027B6CC139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B06A54-B58A-E631-5382-75CADC0E5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956C54-B778-5C1D-48F0-DA886F0F6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65348-0472-984F-A119-85685C540B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885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66CF63-70DE-41BD-C4A3-174FFE8F0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0CCB2E-424D-3DB9-B9A4-670C86A319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B6B473-B317-0316-684B-C8911323B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B8A00B-4AF1-554B-70A4-04722FDEC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EC53-BD62-4045-B8B4-CD027B6CC139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A14E53-99D8-B328-01B4-946F44A30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AF77AE-0A9C-0AFA-371E-61762BA19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65348-0472-984F-A119-85685C540B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26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11FFE5-E464-7FB1-644C-7AC408F72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AEA7D8-785B-04D7-0B13-0FE4C95E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BA7B934-FA99-32F6-546E-C09C771BD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02ACF38-20C4-6E04-9C22-48A700A2D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9E3130-3713-75DB-13B8-79F7941C53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1F402E3-B115-20AF-D489-6236425C2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EC53-BD62-4045-B8B4-CD027B6CC139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0D4AABE-E660-A59C-9994-31754D61D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9FD55C7-A0B0-08D7-4DEA-7776D9606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65348-0472-984F-A119-85685C540B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35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D898F4-6BE8-F14C-0E07-B14FC45FE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8859E96-AFB4-5604-9114-FDF88A1CF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EC53-BD62-4045-B8B4-CD027B6CC139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6CBA49A-552E-6E2D-4D29-1B14FAB0C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3B63632-53A6-27DF-70DB-FE4FD9BB7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65348-0472-984F-A119-85685C540B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611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18EE09A-421E-E978-4143-15AF8D526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EC53-BD62-4045-B8B4-CD027B6CC139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8A2125A-677A-FFCB-0B38-289A1A729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653FD62-38A2-17A0-7C95-2905DD1FA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65348-0472-984F-A119-85685C540B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462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47E36D-4201-EB8D-04F3-7C79BFAEE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874F71-BC2F-D583-C2E0-16260153A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87BEFC7-11B3-0BDA-2868-C7A290E8BF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908B00-AB7B-59B3-3F96-4395FC186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EC53-BD62-4045-B8B4-CD027B6CC139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021A80-3C49-8388-568C-0634D4819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144D50-EAB5-5DAE-7620-471BD102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65348-0472-984F-A119-85685C540B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839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D9D3A6-56AF-DBFA-EC4B-95D1E3B0A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84F6591-CC64-D2EA-1713-324F89332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6A1A203-E08A-9F08-9A1E-4F1B5B3D99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58E577D-E222-D391-A19F-EEEBAF4E4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EC53-BD62-4045-B8B4-CD027B6CC139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B40E79-5041-1E5D-7193-AC23D858E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6F97AD-C6FE-CAEB-C8E8-DD019919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65348-0472-984F-A119-85685C540B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509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7C41243-D9AD-4313-45D7-E166BDCD6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9775FA-0814-9C3B-A506-3961AF0BF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383AEA-022D-A04E-7F1B-79408EFCCB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81EC53-BD62-4045-B8B4-CD027B6CC139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945223-D768-FC67-7CE7-6151D5B104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58F9E8-0118-3694-A27F-B08A2040BF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065348-0472-984F-A119-85685C540B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86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forms.gle/QGE9Y77bsEhdXAL56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oimachi-keio.com/abou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8.jpg"/><Relationship Id="rId5" Type="http://schemas.openxmlformats.org/officeDocument/2006/relationships/image" Target="../media/image4.png"/><Relationship Id="rId10" Type="http://schemas.openxmlformats.org/officeDocument/2006/relationships/image" Target="../media/image7.jpeg"/><Relationship Id="rId4" Type="http://schemas.openxmlformats.org/officeDocument/2006/relationships/image" Target="../media/image3.jpeg"/><Relationship Id="rId9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1DBAB3-400E-B087-499B-C666574D4E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43821"/>
            <a:ext cx="12191999" cy="791559"/>
          </a:xfrm>
          <a:solidFill>
            <a:srgbClr val="009A44"/>
          </a:solidFill>
        </p:spPr>
        <p:txBody>
          <a:bodyPr anchor="ctr">
            <a:normAutofit/>
          </a:bodyPr>
          <a:lstStyle/>
          <a:p>
            <a:r>
              <a:rPr lang="ja-JP" altLang="en-US" sz="3600" b="1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グローカルなウォーカブルシティづくりの視点</a:t>
            </a:r>
            <a:endParaRPr kumimoji="1" lang="ja-JP" altLang="en-US" sz="3600" b="1">
              <a:solidFill>
                <a:schemeClr val="bg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03FAF7D0-4DE6-F9D0-9306-CD61893DA508}"/>
              </a:ext>
            </a:extLst>
          </p:cNvPr>
          <p:cNvSpPr txBox="1">
            <a:spLocks/>
          </p:cNvSpPr>
          <p:nvPr/>
        </p:nvSpPr>
        <p:spPr>
          <a:xfrm>
            <a:off x="3983420" y="102434"/>
            <a:ext cx="6944456" cy="47220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>
                <a:latin typeface="MS PGothic" panose="020B0600070205080204" pitchFamily="34" charset="-128"/>
                <a:ea typeface="MS PGothic" panose="020B0600070205080204" pitchFamily="34" charset="-128"/>
              </a:rPr>
              <a:t>フューチャーシティデザインスクールキックオフ講座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4A98F52-E459-A97E-A7F9-AC0F45B1E5E4}"/>
              </a:ext>
            </a:extLst>
          </p:cNvPr>
          <p:cNvSpPr txBox="1"/>
          <p:nvPr/>
        </p:nvSpPr>
        <p:spPr bwMode="gray">
          <a:xfrm>
            <a:off x="2055946" y="6435249"/>
            <a:ext cx="5370465" cy="33855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90564">
              <a:buSzPct val="100000"/>
            </a:pPr>
            <a:r>
              <a:rPr lang="en-US" altLang="ja-JP" sz="1100" dirty="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* FCDS: Future City Design School</a:t>
            </a:r>
            <a:r>
              <a:rPr lang="ja-JP" altLang="en-US" sz="110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は東京都</a:t>
            </a:r>
            <a:r>
              <a:rPr lang="en-US" altLang="ja-JP" sz="1100" dirty="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【</a:t>
            </a:r>
            <a:r>
              <a:rPr lang="ja-JP" altLang="en-US" sz="110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地域を主体とするスマート東京先進事例創出事業</a:t>
            </a:r>
            <a:r>
              <a:rPr lang="en-US" altLang="ja-JP" sz="1100" dirty="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(R6-8)/</a:t>
            </a:r>
            <a:r>
              <a:rPr lang="ja-JP" altLang="en-US" sz="1100">
                <a:latin typeface="MS PGothic" panose="020B0600070205080204" pitchFamily="34" charset="-128"/>
                <a:ea typeface="MS PGothic" panose="020B0600070205080204" pitchFamily="34" charset="-128"/>
              </a:rPr>
              <a:t>デジタルエリアデザインの共創</a:t>
            </a:r>
            <a:r>
              <a:rPr lang="en-US" altLang="ja-JP" sz="1100" dirty="0">
                <a:latin typeface="MS PGothic" panose="020B0600070205080204" pitchFamily="34" charset="-128"/>
                <a:ea typeface="MS PGothic" panose="020B0600070205080204" pitchFamily="34" charset="-128"/>
              </a:rPr>
              <a:t>in</a:t>
            </a:r>
            <a:r>
              <a:rPr lang="ja-JP" altLang="en-US" sz="1100">
                <a:latin typeface="MS PGothic" panose="020B0600070205080204" pitchFamily="34" charset="-128"/>
                <a:ea typeface="MS PGothic" panose="020B0600070205080204" pitchFamily="34" charset="-128"/>
              </a:rPr>
              <a:t>大井町の補助事業です。</a:t>
            </a:r>
            <a:endParaRPr lang="en-US" altLang="ja-JP" sz="11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pic>
        <p:nvPicPr>
          <p:cNvPr id="8" name="図 7" descr="SFC研究所 みらいのまちをつくる・ラボのロゴ">
            <a:extLst>
              <a:ext uri="{FF2B5EF4-FFF2-40B4-BE49-F238E27FC236}">
                <a16:creationId xmlns:a16="http://schemas.microsoft.com/office/drawing/2014/main" id="{080D0678-A1D8-3EC3-202C-C0DB7794DCE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954"/>
          <a:stretch/>
        </p:blipFill>
        <p:spPr bwMode="auto">
          <a:xfrm>
            <a:off x="0" y="0"/>
            <a:ext cx="1953930" cy="70419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4C68D3B6-8FFE-378A-29C7-79B2B4CEB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417" y="67327"/>
            <a:ext cx="701722" cy="50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品川区 (@shinagawacity) / X">
            <a:extLst>
              <a:ext uri="{FF2B5EF4-FFF2-40B4-BE49-F238E27FC236}">
                <a16:creationId xmlns:a16="http://schemas.microsoft.com/office/drawing/2014/main" id="{40E266D5-B3BB-A7D9-3538-E8C4F31DBD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2" b="5905"/>
          <a:stretch/>
        </p:blipFill>
        <p:spPr bwMode="auto">
          <a:xfrm>
            <a:off x="1953930" y="41036"/>
            <a:ext cx="597087" cy="559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E020DA6E-BCD6-4C51-2046-9E53ECD33AA8}"/>
              </a:ext>
            </a:extLst>
          </p:cNvPr>
          <p:cNvGrpSpPr/>
          <p:nvPr/>
        </p:nvGrpSpPr>
        <p:grpSpPr>
          <a:xfrm>
            <a:off x="445910" y="6471856"/>
            <a:ext cx="1532315" cy="280930"/>
            <a:chOff x="5278583" y="5514425"/>
            <a:chExt cx="1984663" cy="363862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A7027567-58E9-22BF-CA35-7054480C21B1}"/>
                </a:ext>
              </a:extLst>
            </p:cNvPr>
            <p:cNvSpPr/>
            <p:nvPr/>
          </p:nvSpPr>
          <p:spPr bwMode="gray">
            <a:xfrm>
              <a:off x="5278583" y="5514426"/>
              <a:ext cx="1984663" cy="363861"/>
            </a:xfrm>
            <a:prstGeom prst="rect">
              <a:avLst/>
            </a:prstGeom>
            <a:solidFill>
              <a:srgbClr val="009A44"/>
            </a:solidFill>
            <a:ln w="12700" algn="ctr">
              <a:solidFill>
                <a:srgbClr val="D0D0CE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90564">
                <a:buSzPct val="100000"/>
              </a:pPr>
              <a:endParaRPr lang="ja-JP" altLang="en-US" sz="900" dirty="0">
                <a:solidFill>
                  <a:prstClr val="black"/>
                </a:solidFill>
              </a:endParaRPr>
            </a:p>
          </p:txBody>
        </p:sp>
        <p:pic>
          <p:nvPicPr>
            <p:cNvPr id="13" name="グラフィックス 12">
              <a:extLst>
                <a:ext uri="{FF2B5EF4-FFF2-40B4-BE49-F238E27FC236}">
                  <a16:creationId xmlns:a16="http://schemas.microsoft.com/office/drawing/2014/main" id="{67D6D44A-24DC-3F43-07C6-5EF31057660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379247" y="5514425"/>
              <a:ext cx="1819305" cy="363861"/>
            </a:xfrm>
            <a:prstGeom prst="rect">
              <a:avLst/>
            </a:prstGeom>
          </p:spPr>
        </p:pic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CD02461-D90D-5334-050A-E290CB6A42E0}"/>
              </a:ext>
            </a:extLst>
          </p:cNvPr>
          <p:cNvSpPr txBox="1"/>
          <p:nvPr/>
        </p:nvSpPr>
        <p:spPr>
          <a:xfrm>
            <a:off x="448907" y="2435272"/>
            <a:ext cx="660834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日</a:t>
            </a:r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    </a:t>
            </a:r>
            <a:r>
              <a:rPr kumimoji="1"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時：</a:t>
            </a:r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2024</a:t>
            </a:r>
            <a:r>
              <a:rPr kumimoji="1"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年</a:t>
            </a:r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11</a:t>
            </a:r>
            <a:r>
              <a:rPr kumimoji="1"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月</a:t>
            </a:r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21</a:t>
            </a:r>
            <a:r>
              <a:rPr kumimoji="1"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日（木）　</a:t>
            </a:r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15:00-</a:t>
            </a:r>
          </a:p>
          <a:p>
            <a:pPr>
              <a:spcBef>
                <a:spcPts val="600"/>
              </a:spcBef>
            </a:pPr>
            <a:r>
              <a:rPr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場</a:t>
            </a:r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    </a:t>
            </a:r>
            <a:r>
              <a:rPr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所：</a:t>
            </a:r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SFC</a:t>
            </a:r>
            <a:r>
              <a:rPr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研究所みらいのまちをつくる・ラボ</a:t>
            </a:r>
            <a:endParaRPr lang="en-US" altLang="ja-JP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Bef>
                <a:spcPts val="600"/>
              </a:spcBef>
            </a:pPr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	</a:t>
            </a:r>
            <a:r>
              <a:rPr lang="ja-JP" altLang="en-US" sz="1400" i="0">
                <a:effectLst/>
                <a:latin typeface="MS PGothic" panose="020B0600070205080204" pitchFamily="34" charset="-128"/>
                <a:ea typeface="MS PGothic" panose="020B0600070205080204" pitchFamily="34" charset="-128"/>
                <a:hlinkClick r:id="rId7"/>
              </a:rPr>
              <a:t>〒</a:t>
            </a:r>
            <a:r>
              <a:rPr lang="en-US" altLang="ja-JP" sz="1400" i="0" dirty="0">
                <a:effectLst/>
                <a:latin typeface="MS PGothic" panose="020B0600070205080204" pitchFamily="34" charset="-128"/>
                <a:ea typeface="MS PGothic" panose="020B0600070205080204" pitchFamily="34" charset="-128"/>
                <a:hlinkClick r:id="rId7"/>
              </a:rPr>
              <a:t>140-0011</a:t>
            </a:r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  <a:hlinkClick r:id="rId7"/>
              </a:rPr>
              <a:t> </a:t>
            </a:r>
            <a:r>
              <a:rPr lang="ja-JP" altLang="en-US" sz="1400" i="0">
                <a:effectLst/>
                <a:latin typeface="MS PGothic" panose="020B0600070205080204" pitchFamily="34" charset="-128"/>
                <a:ea typeface="MS PGothic" panose="020B0600070205080204" pitchFamily="34" charset="-128"/>
                <a:hlinkClick r:id="rId7"/>
              </a:rPr>
              <a:t>東京都品川区東大井</a:t>
            </a:r>
            <a:r>
              <a:rPr lang="en-US" altLang="ja-JP" sz="1400" i="0" dirty="0">
                <a:effectLst/>
                <a:latin typeface="MS PGothic" panose="020B0600070205080204" pitchFamily="34" charset="-128"/>
                <a:ea typeface="MS PGothic" panose="020B0600070205080204" pitchFamily="34" charset="-128"/>
                <a:hlinkClick r:id="rId7"/>
              </a:rPr>
              <a:t>5-11-2</a:t>
            </a:r>
            <a:r>
              <a:rPr lang="ja-JP" altLang="en-US" sz="1400" i="0">
                <a:effectLst/>
                <a:latin typeface="MS PGothic" panose="020B0600070205080204" pitchFamily="34" charset="-128"/>
                <a:ea typeface="MS PGothic" panose="020B0600070205080204" pitchFamily="34" charset="-128"/>
                <a:hlinkClick r:id="rId7"/>
              </a:rPr>
              <a:t>　</a:t>
            </a:r>
            <a:r>
              <a:rPr lang="en-US" altLang="ja-JP" sz="1400" i="0" dirty="0">
                <a:effectLst/>
                <a:latin typeface="MS PGothic" panose="020B0600070205080204" pitchFamily="34" charset="-128"/>
                <a:ea typeface="MS PGothic" panose="020B0600070205080204" pitchFamily="34" charset="-128"/>
                <a:hlinkClick r:id="rId7"/>
              </a:rPr>
              <a:t>K-11</a:t>
            </a:r>
            <a:r>
              <a:rPr lang="ja-JP" altLang="en-US" sz="1400" i="0">
                <a:effectLst/>
                <a:latin typeface="MS PGothic" panose="020B0600070205080204" pitchFamily="34" charset="-128"/>
                <a:ea typeface="MS PGothic" panose="020B0600070205080204" pitchFamily="34" charset="-128"/>
                <a:hlinkClick r:id="rId7"/>
              </a:rPr>
              <a:t>ビル</a:t>
            </a:r>
            <a:r>
              <a:rPr lang="en-US" altLang="ja-JP" sz="1400" i="0" dirty="0">
                <a:effectLst/>
                <a:latin typeface="MS PGothic" panose="020B0600070205080204" pitchFamily="34" charset="-128"/>
                <a:ea typeface="MS PGothic" panose="020B0600070205080204" pitchFamily="34" charset="-128"/>
                <a:hlinkClick r:id="rId7"/>
              </a:rPr>
              <a:t>7</a:t>
            </a:r>
            <a:r>
              <a:rPr lang="ja-JP" altLang="en-US" sz="1400" i="0">
                <a:effectLst/>
                <a:latin typeface="MS PGothic" panose="020B0600070205080204" pitchFamily="34" charset="-128"/>
                <a:ea typeface="MS PGothic" panose="020B0600070205080204" pitchFamily="34" charset="-128"/>
                <a:hlinkClick r:id="rId7"/>
              </a:rPr>
              <a:t>階</a:t>
            </a:r>
            <a:endParaRPr lang="en-US" altLang="ja-JP" sz="1400" i="0" dirty="0">
              <a:effectLst/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主</a:t>
            </a:r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    </a:t>
            </a:r>
            <a:r>
              <a:rPr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催：</a:t>
            </a:r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SFC</a:t>
            </a:r>
            <a:r>
              <a:rPr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研究所フューチャーシティデザインスクール</a:t>
            </a:r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 (FCDS</a:t>
            </a:r>
            <a:r>
              <a:rPr lang="en-US" altLang="ja-JP" sz="1400" baseline="30000" dirty="0">
                <a:latin typeface="MS PGothic" panose="020B0600070205080204" pitchFamily="34" charset="-128"/>
                <a:ea typeface="MS PGothic" panose="020B0600070205080204" pitchFamily="34" charset="-128"/>
              </a:rPr>
              <a:t>*</a:t>
            </a:r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)</a:t>
            </a:r>
            <a:endParaRPr kumimoji="1" lang="en-US" altLang="ja-JP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参加費：無料</a:t>
            </a:r>
            <a:r>
              <a:rPr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。申し込み：</a:t>
            </a:r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  <a:hlinkClick r:id="rId8"/>
              </a:rPr>
              <a:t>URL</a:t>
            </a:r>
            <a:r>
              <a:rPr lang="en-US" altLang="ja-JP" sz="1400" dirty="0">
                <a:solidFill>
                  <a:srgbClr val="0070C0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 or </a:t>
            </a:r>
          </a:p>
          <a:p>
            <a:pPr>
              <a:spcBef>
                <a:spcPts val="600"/>
              </a:spcBef>
            </a:pPr>
            <a:endParaRPr kumimoji="1" lang="en-US" altLang="ja-JP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Bef>
                <a:spcPts val="600"/>
              </a:spcBef>
            </a:pPr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15:00-1</a:t>
            </a:r>
            <a:r>
              <a:rPr lang="en-US" altLang="zh-CN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7</a:t>
            </a:r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:00</a:t>
            </a:r>
            <a:endParaRPr kumimoji="1" lang="en-US" altLang="ja-JP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基調講演：</a:t>
            </a:r>
            <a:r>
              <a:rPr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「世界における</a:t>
            </a:r>
            <a:r>
              <a:rPr lang="ja-JP" altLang="en-US" sz="1400" i="0"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ウォーカブルシティづくりの動き」</a:t>
            </a:r>
            <a:endParaRPr kumimoji="1" lang="en-US" altLang="ja-JP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Bef>
                <a:spcPts val="600"/>
              </a:spcBef>
            </a:pPr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	</a:t>
            </a:r>
            <a:r>
              <a:rPr kumimoji="1"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一ノ瀬友博　慶應義塾大学環境情報教授、学部長</a:t>
            </a:r>
            <a:endParaRPr kumimoji="1" lang="en-US" altLang="ja-JP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活動報告：</a:t>
            </a:r>
            <a:r>
              <a:rPr kumimoji="1"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「</a:t>
            </a:r>
            <a:r>
              <a:rPr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デジタルエリアデザインの共創</a:t>
            </a:r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in</a:t>
            </a:r>
            <a:r>
              <a:rPr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大井町」プロジェクトの始動</a:t>
            </a:r>
            <a:endParaRPr lang="en-US" altLang="ja-JP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Bef>
                <a:spcPts val="600"/>
              </a:spcBef>
            </a:pPr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	</a:t>
            </a:r>
            <a:r>
              <a:rPr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厳網林　慶應義塾大学環境情報学部教授、プロジェクト代表</a:t>
            </a:r>
            <a:endParaRPr lang="en-US" altLang="ja-JP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パネル討論</a:t>
            </a:r>
            <a:r>
              <a:rPr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：ウォーカブルシティ大井町の可能性と課題</a:t>
            </a:r>
            <a:endParaRPr lang="en-US" altLang="ja-JP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Bef>
                <a:spcPts val="600"/>
              </a:spcBef>
            </a:pPr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1</a:t>
            </a:r>
            <a:r>
              <a:rPr lang="en-US" altLang="zh-CN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7</a:t>
            </a:r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:00-1</a:t>
            </a:r>
            <a:r>
              <a:rPr lang="en-US" altLang="zh-CN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8</a:t>
            </a:r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:00 </a:t>
            </a:r>
            <a:r>
              <a:rPr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交流会</a:t>
            </a:r>
            <a:endParaRPr lang="en-US" altLang="ja-JP" sz="1400" dirty="0">
              <a:solidFill>
                <a:srgbClr val="FF0000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B4A3762-7386-B1D5-8B4A-DDAC70D5ACC7}"/>
              </a:ext>
            </a:extLst>
          </p:cNvPr>
          <p:cNvSpPr txBox="1"/>
          <p:nvPr/>
        </p:nvSpPr>
        <p:spPr>
          <a:xfrm>
            <a:off x="448908" y="1678270"/>
            <a:ext cx="69775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600">
                <a:latin typeface="MS PGothic" panose="020B0600070205080204" pitchFamily="34" charset="-128"/>
                <a:ea typeface="MS PGothic" panose="020B0600070205080204" pitchFamily="34" charset="-128"/>
              </a:rPr>
              <a:t>慶應義塾大学</a:t>
            </a:r>
            <a:r>
              <a:rPr lang="en-US" altLang="ja-JP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SFC</a:t>
            </a:r>
            <a:r>
              <a:rPr lang="ja-JP" altLang="en-US" sz="1600">
                <a:latin typeface="MS PGothic" panose="020B0600070205080204" pitchFamily="34" charset="-128"/>
                <a:ea typeface="MS PGothic" panose="020B0600070205080204" pitchFamily="34" charset="-128"/>
              </a:rPr>
              <a:t>研究所は「</a:t>
            </a:r>
            <a:r>
              <a:rPr lang="ja-JP" altLang="en-US" sz="1600" b="0" i="0"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みらいのまちをつくる・ラボ」を拠点に、</a:t>
            </a:r>
            <a:r>
              <a:rPr lang="ja-JP" altLang="en-US" sz="1600">
                <a:latin typeface="MS PGothic" panose="020B0600070205080204" pitchFamily="34" charset="-128"/>
                <a:ea typeface="MS PGothic" panose="020B0600070205080204" pitchFamily="34" charset="-128"/>
              </a:rPr>
              <a:t>フューチャーシティデザインスクールを開講します。みんなと一緒に、デジタルエリアデザインを学び、ウォーカブルなスマートシティを共創する場を作っていきます。</a:t>
            </a:r>
          </a:p>
        </p:txBody>
      </p:sp>
      <p:pic>
        <p:nvPicPr>
          <p:cNvPr id="19" name="図 18" descr="道路と建物&#10;&#10;自動的に生成された説明">
            <a:extLst>
              <a:ext uri="{FF2B5EF4-FFF2-40B4-BE49-F238E27FC236}">
                <a16:creationId xmlns:a16="http://schemas.microsoft.com/office/drawing/2014/main" id="{A75CF3C8-7087-AF04-9460-14C3AD1886FA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b="18579"/>
          <a:stretch/>
        </p:blipFill>
        <p:spPr>
          <a:xfrm>
            <a:off x="7652344" y="1684478"/>
            <a:ext cx="3999477" cy="2446249"/>
          </a:xfrm>
          <a:prstGeom prst="rect">
            <a:avLst/>
          </a:prstGeom>
        </p:spPr>
      </p:pic>
      <p:pic>
        <p:nvPicPr>
          <p:cNvPr id="1026" name="Picture 2" descr="アクセスマップ">
            <a:extLst>
              <a:ext uri="{FF2B5EF4-FFF2-40B4-BE49-F238E27FC236}">
                <a16:creationId xmlns:a16="http://schemas.microsoft.com/office/drawing/2014/main" id="{8A4F8359-5F99-6152-1EDB-7E19F964CD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53" b="19566"/>
          <a:stretch/>
        </p:blipFill>
        <p:spPr bwMode="auto">
          <a:xfrm>
            <a:off x="7652343" y="4187584"/>
            <a:ext cx="3999477" cy="2579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図 10" descr="QR コード&#10;&#10;自動的に生成された説明">
            <a:extLst>
              <a:ext uri="{FF2B5EF4-FFF2-40B4-BE49-F238E27FC236}">
                <a16:creationId xmlns:a16="http://schemas.microsoft.com/office/drawing/2014/main" id="{D938B785-0B90-18BD-EBD1-D40CF0B0E1C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48165" y="3606087"/>
            <a:ext cx="862766" cy="8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055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201</Words>
  <Application>Microsoft Macintosh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MS PGothic</vt:lpstr>
      <vt:lpstr>游ゴシック</vt:lpstr>
      <vt:lpstr>游ゴシック Light</vt:lpstr>
      <vt:lpstr>Arial</vt:lpstr>
      <vt:lpstr>Office テーマ</vt:lpstr>
      <vt:lpstr>グローカルなウォーカブルシティづくりの視点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厳 網林</dc:creator>
  <cp:lastModifiedBy>浜口 夏冴</cp:lastModifiedBy>
  <cp:revision>12</cp:revision>
  <cp:lastPrinted>2024-11-06T04:52:54Z</cp:lastPrinted>
  <dcterms:created xsi:type="dcterms:W3CDTF">2024-10-31T10:23:06Z</dcterms:created>
  <dcterms:modified xsi:type="dcterms:W3CDTF">2024-11-06T04:55:38Z</dcterms:modified>
</cp:coreProperties>
</file>