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2" r:id="rId1"/>
    <p:sldMasterId id="2147484783" r:id="rId2"/>
    <p:sldMasterId id="2147484830" r:id="rId3"/>
  </p:sldMasterIdLst>
  <p:notesMasterIdLst>
    <p:notesMasterId r:id="rId5"/>
  </p:notes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58F"/>
    <a:srgbClr val="8A8A8A"/>
    <a:srgbClr val="ACA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6D216-9D08-4453-8E24-0DD418674597}" v="3" dt="2024-10-02T12:47:58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4404" autoAdjust="0"/>
  </p:normalViewPr>
  <p:slideViewPr>
    <p:cSldViewPr snapToGrid="0">
      <p:cViewPr varScale="1">
        <p:scale>
          <a:sx n="127" d="100"/>
          <a:sy n="127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87CC-7D00-4138-85CA-AA8ECA466163}" type="datetimeFigureOut">
              <a:rPr kumimoji="1" lang="ja-JP" altLang="en-US" smtClean="0"/>
              <a:t>2024/11/25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474D-87F3-4199-A441-AD00A1BB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1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4474D-87F3-4199-A441-AD00A1BB3E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45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1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鮮やかな色が飛び散ったベクター背景">
            <a:extLst>
              <a:ext uri="{FF2B5EF4-FFF2-40B4-BE49-F238E27FC236}">
                <a16:creationId xmlns:a16="http://schemas.microsoft.com/office/drawing/2014/main" id="{94AA83D9-9060-FD7F-07F1-01A0BF065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t="17259" r="-1" b="-1"/>
          <a:stretch/>
        </p:blipFill>
        <p:spPr>
          <a:xfrm>
            <a:off x="3079" y="10"/>
            <a:ext cx="12188921" cy="68579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59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7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8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53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30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5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7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3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0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8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09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6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54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0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4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58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42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35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19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84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3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7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5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3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0EB9F600-34F2-D90B-C25F-6BD3ADF5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8288" y="-267"/>
            <a:ext cx="3840434" cy="6858000"/>
            <a:chOff x="8351565" y="0"/>
            <a:chExt cx="3840434" cy="6858000"/>
          </a:xfrm>
        </p:grpSpPr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FAE8F1A0-C5F1-199F-F963-2278B51B706E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5EDA4AD0-47FE-CF7C-D8EA-9BB378ABFB9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15CAF1E5-301D-63C8-5223-087939AD2638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61457509-41C3-05E5-8609-8ABB9F004FC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CA21A09E-2CD4-1786-C195-B1F777D4A1C4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4" name="Texture">
            <a:extLst>
              <a:ext uri="{FF2B5EF4-FFF2-40B4-BE49-F238E27FC236}">
                <a16:creationId xmlns:a16="http://schemas.microsoft.com/office/drawing/2014/main" id="{E30C274C-CD7E-8F80-6823-6FACB62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" y="-267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CB0F8-1873-DA34-6A8F-CD5644321D30}"/>
              </a:ext>
            </a:extLst>
          </p:cNvPr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ure">
            <a:extLst>
              <a:ext uri="{FF2B5EF4-FFF2-40B4-BE49-F238E27FC236}">
                <a16:creationId xmlns:a16="http://schemas.microsoft.com/office/drawing/2014/main" id="{EC49515C-C713-0527-9DF4-196D9AA2C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" y="-267"/>
            <a:ext cx="12188952" cy="6858000"/>
          </a:xfrm>
          <a:prstGeom prst="rect">
            <a:avLst/>
          </a:prstGeom>
          <a:blipFill dpi="0" rotWithShape="1">
            <a:blip r:embed="rId18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  <p:sldLayoutId id="2147484843" r:id="rId13"/>
    <p:sldLayoutId id="2147484844" r:id="rId14"/>
    <p:sldLayoutId id="2147484845" r:id="rId15"/>
    <p:sldLayoutId id="2147484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oimachi-keio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facebook.com/profile.php?id=61552029444297" TargetMode="External"/><Relationship Id="rId10" Type="http://schemas.openxmlformats.org/officeDocument/2006/relationships/image" Target="../media/image7.svg"/><Relationship Id="rId4" Type="http://schemas.openxmlformats.org/officeDocument/2006/relationships/hyperlink" Target="https://forms.gle/ppWKXJ3FVKwwciT5A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字幕 2">
            <a:extLst>
              <a:ext uri="{FF2B5EF4-FFF2-40B4-BE49-F238E27FC236}">
                <a16:creationId xmlns:a16="http://schemas.microsoft.com/office/drawing/2014/main" id="{0F70B71F-4C6A-C068-E1FC-54B1CBF66D30}"/>
              </a:ext>
            </a:extLst>
          </p:cNvPr>
          <p:cNvSpPr txBox="1">
            <a:spLocks/>
          </p:cNvSpPr>
          <p:nvPr/>
        </p:nvSpPr>
        <p:spPr>
          <a:xfrm>
            <a:off x="170051" y="2254381"/>
            <a:ext cx="6485621" cy="1588591"/>
          </a:xfrm>
          <a:prstGeom prst="rect">
            <a:avLst/>
          </a:prstGeom>
          <a:ln>
            <a:noFill/>
          </a:ln>
        </p:spPr>
        <p:txBody>
          <a:bodyPr lIns="109728" tIns="109728" rIns="109728" bIns="9144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kumimoji="1" lang="en-US" altLang="ja-JP" sz="1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A32B64-F5FE-6853-7D98-F390DED9BFAE}"/>
              </a:ext>
            </a:extLst>
          </p:cNvPr>
          <p:cNvSpPr txBox="1">
            <a:spLocks/>
          </p:cNvSpPr>
          <p:nvPr/>
        </p:nvSpPr>
        <p:spPr>
          <a:xfrm>
            <a:off x="141902" y="23451"/>
            <a:ext cx="12047039" cy="923330"/>
          </a:xfrm>
          <a:prstGeom prst="rect">
            <a:avLst/>
          </a:prstGeom>
        </p:spPr>
        <p:txBody>
          <a:bodyPr lIns="109728" tIns="109728" rIns="109728" bIns="91440" anchor="b">
            <a:noAutofit/>
          </a:bodyPr>
          <a:lstStyle>
            <a:lvl1pPr algn="l" defTabSz="914400" rtl="0" eaLnBrk="1" latinLnBrk="0" hangingPunct="1">
              <a:lnSpc>
                <a:spcPct val="118000"/>
              </a:lnSpc>
              <a:spcBef>
                <a:spcPct val="0"/>
              </a:spcBef>
              <a:buNone/>
              <a:defRPr sz="4400" kern="1200" spc="1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ja-JP" altLang="en-US" sz="320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CFF7C9FA-AABD-4C99-7B9E-D8C1A9F2C579}"/>
              </a:ext>
            </a:extLst>
          </p:cNvPr>
          <p:cNvSpPr txBox="1">
            <a:spLocks/>
          </p:cNvSpPr>
          <p:nvPr/>
        </p:nvSpPr>
        <p:spPr>
          <a:xfrm>
            <a:off x="141902" y="3766850"/>
            <a:ext cx="6485621" cy="2141349"/>
          </a:xfrm>
          <a:prstGeom prst="rect">
            <a:avLst/>
          </a:prstGeom>
          <a:ln>
            <a:noFill/>
          </a:ln>
        </p:spPr>
        <p:txBody>
          <a:bodyPr lIns="109728" tIns="109728" rIns="109728" bIns="9144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kumimoji="1" lang="en-US" altLang="ja-JP" sz="1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233B61-0D7C-813A-ABB4-CA0046CDCB8D}"/>
              </a:ext>
            </a:extLst>
          </p:cNvPr>
          <p:cNvSpPr txBox="1"/>
          <p:nvPr/>
        </p:nvSpPr>
        <p:spPr>
          <a:xfrm>
            <a:off x="989145" y="920860"/>
            <a:ext cx="5368749" cy="17084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>
              <a:lnSpc>
                <a:spcPts val="1640"/>
              </a:lnSpc>
            </a:pPr>
            <a:r>
              <a:rPr lang="ja-JP" altLang="en-US" sz="1200" dirty="0">
                <a:solidFill>
                  <a:schemeClr val="tx1"/>
                </a:solidFill>
              </a:rPr>
              <a:t>日時：２０２４年１２月２０日１５：３０ー１７：３０（ハンズオン＋セミナー）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r>
              <a:rPr lang="ja-JP" altLang="en-US" sz="1200">
                <a:solidFill>
                  <a:schemeClr val="tx1"/>
                </a:solidFill>
              </a:rPr>
              <a:t>企画：地理情報システム学会</a:t>
            </a:r>
            <a:r>
              <a:rPr lang="en-US" altLang="ja-JP" sz="1200" dirty="0" err="1">
                <a:solidFill>
                  <a:schemeClr val="tx1"/>
                </a:solidFill>
              </a:rPr>
              <a:t>GeoAI</a:t>
            </a:r>
            <a:r>
              <a:rPr lang="ja-JP" altLang="en-US" sz="1200">
                <a:solidFill>
                  <a:schemeClr val="tx1"/>
                </a:solidFill>
              </a:rPr>
              <a:t>分科会</a:t>
            </a:r>
            <a:r>
              <a:rPr lang="en-US" altLang="ja-JP" sz="1200" dirty="0">
                <a:solidFill>
                  <a:schemeClr val="tx1"/>
                </a:solidFill>
              </a:rPr>
              <a:t>/</a:t>
            </a:r>
          </a:p>
          <a:p>
            <a:pPr>
              <a:lnSpc>
                <a:spcPts val="1640"/>
              </a:lnSpc>
            </a:pPr>
            <a:r>
              <a:rPr lang="ja-JP" altLang="en-US" sz="1200">
                <a:solidFill>
                  <a:schemeClr val="tx1"/>
                </a:solidFill>
              </a:rPr>
              <a:t>共催：慶應</a:t>
            </a:r>
            <a:r>
              <a:rPr lang="ja-JP" altLang="en-US" sz="1200" dirty="0">
                <a:solidFill>
                  <a:schemeClr val="tx1"/>
                </a:solidFill>
              </a:rPr>
              <a:t>義塾大学</a:t>
            </a:r>
            <a:r>
              <a:rPr lang="en-US" altLang="ja-JP" sz="1200" dirty="0">
                <a:solidFill>
                  <a:schemeClr val="tx1"/>
                </a:solidFill>
              </a:rPr>
              <a:t>SFC</a:t>
            </a:r>
            <a:r>
              <a:rPr lang="ja-JP" altLang="en-US" sz="1200" dirty="0">
                <a:solidFill>
                  <a:schemeClr val="tx1"/>
                </a:solidFill>
              </a:rPr>
              <a:t>研究所「フューチャーシティデザインスクール（</a:t>
            </a:r>
            <a:r>
              <a:rPr lang="en-US" altLang="ja-JP" sz="1200" dirty="0">
                <a:solidFill>
                  <a:schemeClr val="tx1"/>
                </a:solidFill>
              </a:rPr>
              <a:t>FCDS*</a:t>
            </a:r>
            <a:r>
              <a:rPr lang="ja-JP" altLang="en-US" sz="1200">
                <a:solidFill>
                  <a:schemeClr val="tx1"/>
                </a:solidFill>
              </a:rPr>
              <a:t>）」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r>
              <a:rPr lang="ja-JP" altLang="en-US" sz="1200">
                <a:solidFill>
                  <a:schemeClr val="tx1"/>
                </a:solidFill>
              </a:rPr>
              <a:t>共催：</a:t>
            </a:r>
            <a:r>
              <a:rPr lang="en-US" altLang="ja-JP" sz="1200" dirty="0">
                <a:solidFill>
                  <a:schemeClr val="tx1"/>
                </a:solidFill>
              </a:rPr>
              <a:t>GITA-JAPAN/</a:t>
            </a:r>
            <a:r>
              <a:rPr lang="ja-JP" altLang="en-US" sz="1200">
                <a:solidFill>
                  <a:schemeClr val="tx1"/>
                </a:solidFill>
              </a:rPr>
              <a:t>測量</a:t>
            </a:r>
            <a:r>
              <a:rPr lang="en-US" altLang="ja-JP" sz="1200" dirty="0">
                <a:solidFill>
                  <a:schemeClr val="tx1"/>
                </a:solidFill>
              </a:rPr>
              <a:t>CPD</a:t>
            </a:r>
            <a:r>
              <a:rPr lang="ja-JP" altLang="en-US" sz="1200">
                <a:solidFill>
                  <a:schemeClr val="tx1"/>
                </a:solidFill>
              </a:rPr>
              <a:t>対応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r>
              <a:rPr lang="ja-JP" altLang="en-US" sz="1200">
                <a:solidFill>
                  <a:schemeClr val="tx1"/>
                </a:solidFill>
              </a:rPr>
              <a:t>会場</a:t>
            </a:r>
            <a:r>
              <a:rPr lang="ja-JP" altLang="en-US" sz="1200" dirty="0">
                <a:solidFill>
                  <a:schemeClr val="tx1"/>
                </a:solidFill>
              </a:rPr>
              <a:t>：慶應義塾大学</a:t>
            </a:r>
            <a:r>
              <a:rPr lang="en-US" altLang="ja-JP" sz="1200" dirty="0">
                <a:solidFill>
                  <a:schemeClr val="tx1"/>
                </a:solidFill>
              </a:rPr>
              <a:t>SFC</a:t>
            </a:r>
            <a:r>
              <a:rPr lang="ja-JP" altLang="en-US" sz="1200" dirty="0">
                <a:solidFill>
                  <a:schemeClr val="tx1"/>
                </a:solidFill>
              </a:rPr>
              <a:t>研究所「みらいのまちをつくる・</a:t>
            </a:r>
            <a:r>
              <a:rPr lang="ja-JP" altLang="en-US" sz="1200">
                <a:solidFill>
                  <a:schemeClr val="tx1"/>
                </a:solidFill>
              </a:rPr>
              <a:t>ラボ」（</a:t>
            </a:r>
            <a:r>
              <a:rPr lang="ja-JP" altLang="en-US" sz="1200">
                <a:solidFill>
                  <a:schemeClr val="tx1"/>
                </a:solidFill>
                <a:hlinkClick r:id="rId3"/>
              </a:rPr>
              <a:t>ここ</a:t>
            </a:r>
            <a:r>
              <a:rPr lang="ja-JP" altLang="en-US" sz="1200">
                <a:solidFill>
                  <a:schemeClr val="tx1"/>
                </a:solidFill>
              </a:rPr>
              <a:t>）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r>
              <a:rPr lang="ja-JP" altLang="en-US" sz="1200" dirty="0">
                <a:solidFill>
                  <a:schemeClr val="tx1"/>
                </a:solidFill>
              </a:rPr>
              <a:t>　　　　（〒</a:t>
            </a:r>
            <a:r>
              <a:rPr lang="en-US" altLang="ja-JP" sz="1200" dirty="0">
                <a:solidFill>
                  <a:schemeClr val="tx1"/>
                </a:solidFill>
              </a:rPr>
              <a:t>140-0011 </a:t>
            </a:r>
            <a:r>
              <a:rPr lang="ja-JP" altLang="en-US" sz="1200" dirty="0">
                <a:solidFill>
                  <a:schemeClr val="tx1"/>
                </a:solidFill>
              </a:rPr>
              <a:t>東京都品川区東大井</a:t>
            </a:r>
            <a:r>
              <a:rPr lang="en-US" altLang="ja-JP" sz="1200" dirty="0">
                <a:solidFill>
                  <a:schemeClr val="tx1"/>
                </a:solidFill>
              </a:rPr>
              <a:t>5-11-2  K-11</a:t>
            </a:r>
            <a:r>
              <a:rPr lang="ja-JP" altLang="en-US" sz="1200" dirty="0">
                <a:solidFill>
                  <a:schemeClr val="tx1"/>
                </a:solidFill>
              </a:rPr>
              <a:t>ビル</a:t>
            </a:r>
            <a:r>
              <a:rPr lang="en-US" altLang="ja-JP" sz="1200" dirty="0">
                <a:solidFill>
                  <a:schemeClr val="tx1"/>
                </a:solidFill>
              </a:rPr>
              <a:t>7</a:t>
            </a:r>
            <a:r>
              <a:rPr lang="ja-JP" altLang="en-US" sz="1200" dirty="0">
                <a:solidFill>
                  <a:schemeClr val="tx1"/>
                </a:solidFill>
              </a:rPr>
              <a:t>階）</a:t>
            </a:r>
            <a:endParaRPr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r>
              <a:rPr lang="ja-JP" altLang="en-US" sz="1200" dirty="0">
                <a:solidFill>
                  <a:schemeClr val="tx1"/>
                </a:solidFill>
              </a:rPr>
              <a:t>費用：参加無料。</a:t>
            </a:r>
            <a:r>
              <a:rPr lang="ja-JP" altLang="en-US" sz="1200" dirty="0">
                <a:solidFill>
                  <a:schemeClr val="tx1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現地参加</a:t>
            </a:r>
            <a:r>
              <a:rPr lang="ja-JP" altLang="en-US" sz="1200">
                <a:solidFill>
                  <a:schemeClr val="tx1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のみ。</a:t>
            </a:r>
            <a:r>
              <a:rPr lang="ja-JP" altLang="en-US" sz="1200">
                <a:solidFill>
                  <a:schemeClr val="tx1"/>
                </a:solidFill>
                <a:cs typeface="Times New Roman" panose="02020603050405020304" pitchFamily="18" charset="0"/>
              </a:rPr>
              <a:t>定員：</a:t>
            </a:r>
            <a:r>
              <a:rPr lang="ja-JP" altLang="ja-JP" sz="1200">
                <a:solidFill>
                  <a:schemeClr val="tx1"/>
                </a:solidFill>
                <a:cs typeface="Times New Roman" panose="02020603050405020304" pitchFamily="18" charset="0"/>
              </a:rPr>
              <a:t>先着</a:t>
            </a:r>
            <a:r>
              <a:rPr lang="en-US" altLang="ja-JP" sz="1200" dirty="0">
                <a:solidFill>
                  <a:schemeClr val="tx1"/>
                </a:solidFill>
                <a:cs typeface="Times New Roman" panose="02020603050405020304" pitchFamily="18" charset="0"/>
              </a:rPr>
              <a:t>40</a:t>
            </a:r>
            <a:r>
              <a:rPr lang="ja-JP" altLang="ja-JP" sz="1200">
                <a:solidFill>
                  <a:schemeClr val="tx1"/>
                </a:solidFill>
                <a:cs typeface="Times New Roman" panose="02020603050405020304" pitchFamily="18" charset="0"/>
              </a:rPr>
              <a:t>名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>
              <a:lnSpc>
                <a:spcPts val="1640"/>
              </a:lnSpc>
            </a:pPr>
            <a:endParaRPr lang="en-US" altLang="ja-JP" sz="1200" dirty="0">
              <a:solidFill>
                <a:schemeClr val="tx1"/>
              </a:solidFill>
              <a:effectLst/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0D5D6E-8E0B-7541-2CD1-3B27A2E69F61}"/>
              </a:ext>
            </a:extLst>
          </p:cNvPr>
          <p:cNvSpPr txBox="1"/>
          <p:nvPr/>
        </p:nvSpPr>
        <p:spPr>
          <a:xfrm>
            <a:off x="982658" y="5154750"/>
            <a:ext cx="5375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参加申し込む</a:t>
            </a:r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  </a:t>
            </a:r>
            <a:endParaRPr kumimoji="1" lang="en-US" altLang="ja-JP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DAA064-C8CF-5A43-FD22-B4FFF73F45B4}"/>
              </a:ext>
            </a:extLst>
          </p:cNvPr>
          <p:cNvSpPr txBox="1"/>
          <p:nvPr/>
        </p:nvSpPr>
        <p:spPr>
          <a:xfrm>
            <a:off x="1991169" y="6083324"/>
            <a:ext cx="2243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←この</a:t>
            </a:r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QR</a:t>
            </a:r>
            <a:r>
              <a:rPr kumimoji="1" lang="ja-JP" altLang="en-US" sz="1200">
                <a:latin typeface="MS PGothic" panose="020B0600070205080204" pitchFamily="34" charset="-128"/>
                <a:ea typeface="MS PGothic" panose="020B0600070205080204" pitchFamily="34" charset="-128"/>
              </a:rPr>
              <a:t>コードをスキャンする</a:t>
            </a:r>
            <a:endParaRPr kumimoji="1" lang="en-US" altLang="ja-JP" sz="1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93D5BA-CFDE-C8BD-BF36-5BFE09A299D2}"/>
              </a:ext>
            </a:extLst>
          </p:cNvPr>
          <p:cNvSpPr txBox="1"/>
          <p:nvPr/>
        </p:nvSpPr>
        <p:spPr>
          <a:xfrm>
            <a:off x="1068949" y="-33441"/>
            <a:ext cx="9425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i="1" dirty="0" err="1">
                <a:latin typeface="HGSMinchoE" panose="02020900000000000000" pitchFamily="18" charset="-128"/>
                <a:ea typeface="HGSMinchoE" panose="02020900000000000000" pitchFamily="18" charset="-128"/>
                <a:cs typeface="APPLE CHANCERY" panose="03020702040506060504" pitchFamily="66" charset="-79"/>
              </a:rPr>
              <a:t>GeoAI</a:t>
            </a:r>
            <a:r>
              <a:rPr kumimoji="1" lang="en-US" altLang="ja-JP" sz="2000" i="1" dirty="0">
                <a:latin typeface="HGSMinchoE" panose="02020900000000000000" pitchFamily="18" charset="-128"/>
                <a:ea typeface="HGSMinchoE" panose="02020900000000000000" pitchFamily="18" charset="-128"/>
                <a:cs typeface="APPLE CHANCERY" panose="03020702040506060504" pitchFamily="66" charset="-79"/>
              </a:rPr>
              <a:t> Winter Seminar’2024</a:t>
            </a:r>
            <a:r>
              <a:rPr kumimoji="1" lang="ja-JP" altLang="en-US" sz="2000" i="1">
                <a:latin typeface="HGSMinchoE" panose="02020900000000000000" pitchFamily="18" charset="-128"/>
                <a:ea typeface="HGSMinchoE" panose="02020900000000000000" pitchFamily="18" charset="-128"/>
                <a:cs typeface="APPLE CHANCERY" panose="03020702040506060504" pitchFamily="66" charset="-79"/>
              </a:rPr>
              <a:t> </a:t>
            </a:r>
            <a:r>
              <a:rPr kumimoji="1" lang="en-US" altLang="ja-JP" sz="2000" i="1" dirty="0">
                <a:latin typeface="HGSMinchoE" panose="02020900000000000000" pitchFamily="18" charset="-128"/>
                <a:ea typeface="HGSMinchoE" panose="02020900000000000000" pitchFamily="18" charset="-128"/>
                <a:cs typeface="APPLE CHANCERY" panose="03020702040506060504" pitchFamily="66" charset="-79"/>
              </a:rPr>
              <a:t>&amp; FCDS</a:t>
            </a:r>
            <a:r>
              <a:rPr kumimoji="1" lang="ja-JP" altLang="en-US" sz="2000" i="1">
                <a:latin typeface="HGSMinchoE" panose="02020900000000000000" pitchFamily="18" charset="-128"/>
                <a:ea typeface="HGSMinchoE" panose="02020900000000000000" pitchFamily="18" charset="-128"/>
                <a:cs typeface="APPLE CHANCERY" panose="03020702040506060504" pitchFamily="66" charset="-79"/>
              </a:rPr>
              <a:t>技術セミナー</a:t>
            </a:r>
            <a:endParaRPr kumimoji="1" lang="en-US" altLang="ja-JP" sz="2000" i="1" dirty="0">
              <a:latin typeface="HGSMinchoE" panose="02020900000000000000" pitchFamily="18" charset="-128"/>
              <a:ea typeface="HGSMinchoE" panose="02020900000000000000" pitchFamily="18" charset="-128"/>
              <a:cs typeface="APPLE CHANCERY" panose="03020702040506060504" pitchFamily="66" charset="-79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CE8A7AD-8977-F6CE-EC69-986988677258}"/>
              </a:ext>
            </a:extLst>
          </p:cNvPr>
          <p:cNvCxnSpPr>
            <a:cxnSpLocks/>
          </p:cNvCxnSpPr>
          <p:nvPr/>
        </p:nvCxnSpPr>
        <p:spPr>
          <a:xfrm>
            <a:off x="992265" y="6356724"/>
            <a:ext cx="10689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620204-6CD8-5EE4-B6D9-293FDF54AD24}"/>
              </a:ext>
            </a:extLst>
          </p:cNvPr>
          <p:cNvSpPr txBox="1"/>
          <p:nvPr/>
        </p:nvSpPr>
        <p:spPr>
          <a:xfrm>
            <a:off x="989144" y="6526400"/>
            <a:ext cx="10689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お問い合わせ：厳　網林</a:t>
            </a:r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&lt;yan@sfc.keio.ac.jp&gt; Facebook: </a:t>
            </a:r>
            <a:r>
              <a:rPr kumimoji="1" lang="ja-JP" altLang="en-US" sz="1200" dirty="0">
                <a:latin typeface="MS PGothic" panose="020B0600070205080204" pitchFamily="34" charset="-128"/>
                <a:ea typeface="MS PGothic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ここをクリック</a:t>
            </a:r>
            <a:r>
              <a:rPr kumimoji="1" lang="en-US" altLang="ja-JP" sz="1200" dirty="0">
                <a:latin typeface="MS PGothic" panose="020B0600070205080204" pitchFamily="34" charset="-128"/>
                <a:ea typeface="MS PGothic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1" lang="en-US" altLang="ja-JP" sz="1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aphicFrame>
        <p:nvGraphicFramePr>
          <p:cNvPr id="5" name="表 8">
            <a:extLst>
              <a:ext uri="{FF2B5EF4-FFF2-40B4-BE49-F238E27FC236}">
                <a16:creationId xmlns:a16="http://schemas.microsoft.com/office/drawing/2014/main" id="{4A288370-BE80-7B17-25BE-C4F49A7CE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6805"/>
              </p:ext>
            </p:extLst>
          </p:nvPr>
        </p:nvGraphicFramePr>
        <p:xfrm>
          <a:off x="1068949" y="3393919"/>
          <a:ext cx="7206799" cy="1120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511">
                  <a:extLst>
                    <a:ext uri="{9D8B030D-6E8A-4147-A177-3AD203B41FA5}">
                      <a16:colId xmlns:a16="http://schemas.microsoft.com/office/drawing/2014/main" val="986999317"/>
                    </a:ext>
                  </a:extLst>
                </a:gridCol>
                <a:gridCol w="1140001">
                  <a:extLst>
                    <a:ext uri="{9D8B030D-6E8A-4147-A177-3AD203B41FA5}">
                      <a16:colId xmlns:a16="http://schemas.microsoft.com/office/drawing/2014/main" val="2113029143"/>
                    </a:ext>
                  </a:extLst>
                </a:gridCol>
                <a:gridCol w="2524287">
                  <a:extLst>
                    <a:ext uri="{9D8B030D-6E8A-4147-A177-3AD203B41FA5}">
                      <a16:colId xmlns:a16="http://schemas.microsoft.com/office/drawing/2014/main" val="2718974715"/>
                    </a:ext>
                  </a:extLst>
                </a:gridCol>
              </a:tblGrid>
              <a:tr h="28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これ</a:t>
                      </a:r>
                      <a:r>
                        <a:rPr lang="ja-JP" altLang="en-US" sz="1000" b="0" kern="1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までの</a:t>
                      </a:r>
                      <a:r>
                        <a:rPr lang="en-US" altLang="ja-JP" sz="1000" b="0" kern="100" dirty="0" err="1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GeoAI</a:t>
                      </a:r>
                      <a:r>
                        <a:rPr lang="ja-JP" altLang="en-US" sz="1000" b="0" kern="1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活動</a:t>
                      </a:r>
                      <a:r>
                        <a:rPr lang="ja-JP" altLang="en-US" sz="1000" b="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のレビュー</a:t>
                      </a:r>
                      <a:endParaRPr lang="en-US" altLang="ja-JP" sz="1000" b="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厳　網林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kern="1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慶應義塾</a:t>
                      </a:r>
                      <a:r>
                        <a:rPr lang="ja-JP" altLang="en-US" sz="1000" b="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大学環境情報学部　教授</a:t>
                      </a:r>
                      <a:endParaRPr lang="ja-JP" altLang="ja-JP" sz="1000" b="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027393"/>
                  </a:ext>
                </a:extLst>
              </a:tr>
              <a:tr h="28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Mapbotica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*1</a:t>
                      </a:r>
                      <a:r>
                        <a:rPr kumimoji="1" lang="ja-JP" altLang="en-US" sz="1000" kern="12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を用いた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GIS</a:t>
                      </a:r>
                      <a:r>
                        <a:rPr kumimoji="1" lang="ja-JP" altLang="en-US" sz="1000" kern="12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分析と地図生成の実践</a:t>
                      </a:r>
                      <a:endParaRPr kumimoji="1" lang="ja-JP" altLang="ja-JP" sz="1000" kern="120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大場　章弘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中央大学研究開発機構　機構助教</a:t>
                      </a:r>
                      <a:endParaRPr lang="ja-JP" altLang="ja-JP" sz="1000" b="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294668"/>
                  </a:ext>
                </a:extLst>
              </a:tr>
              <a:tr h="28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kern="12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Web</a:t>
                      </a:r>
                      <a:r>
                        <a:rPr lang="ja-JP" altLang="en-US" sz="1000" b="0" kern="12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アプリを用いたフィールドワークデータ登録の実践</a:t>
                      </a:r>
                      <a:r>
                        <a:rPr lang="ja-JP" altLang="ja-JP" sz="1000" b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 </a:t>
                      </a:r>
                      <a:endParaRPr lang="en-US" altLang="ja-JP" sz="1000" b="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2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大場　章弘</a:t>
                      </a:r>
                      <a:endParaRPr lang="en-US" altLang="ja-JP" sz="100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中央大学研究開発機構　機構助教</a:t>
                      </a:r>
                      <a:endParaRPr lang="ja-JP" altLang="ja-JP" sz="100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05498"/>
                  </a:ext>
                </a:extLst>
              </a:tr>
              <a:tr h="280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GeoAI</a:t>
                      </a:r>
                      <a:r>
                        <a:rPr kumimoji="1" lang="ja-JP" altLang="en-US" sz="1000" kern="12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+mn-cs"/>
                        </a:rPr>
                        <a:t>のさらなる活動展開の検討</a:t>
                      </a:r>
                      <a:endParaRPr kumimoji="1" lang="en-US" altLang="ja-JP" sz="1000" kern="12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厳　網林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kern="1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慶應</a:t>
                      </a:r>
                      <a:r>
                        <a:rPr lang="ja-JP" altLang="en-US" sz="1000" kern="10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義塾</a:t>
                      </a:r>
                      <a:r>
                        <a:rPr lang="ja-JP" altLang="en-US" sz="1000" kern="100" dirty="0">
                          <a:solidFill>
                            <a:schemeClr val="tx1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大学環境情報学部　教授</a:t>
                      </a:r>
                      <a:endParaRPr lang="ja-JP" altLang="ja-JP" sz="1000" kern="100" dirty="0">
                        <a:solidFill>
                          <a:schemeClr val="tx1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168454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15CED4C-8B96-B1D1-76E2-91ED9635C148}"/>
              </a:ext>
            </a:extLst>
          </p:cNvPr>
          <p:cNvSpPr txBox="1"/>
          <p:nvPr/>
        </p:nvSpPr>
        <p:spPr>
          <a:xfrm>
            <a:off x="6271845" y="982520"/>
            <a:ext cx="5281259" cy="12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40"/>
              </a:lnSpc>
            </a:pP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大井町では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ウォーカビリティー向上に向けて活発な議論が展開されており、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2D/3D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デジタルマップが整備されつつあります。それを実利用へ発展するために、まちづくりの話題を地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図上に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落とし込みながらさまざまなサービスをシミュレーションすることが求められています。本セミナー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ではブラウザ上で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チャットする生成系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AI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を体験し、</a:t>
            </a:r>
            <a:r>
              <a:rPr lang="en-US" altLang="ja-JP" sz="1200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GeoAI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によるウォーカビリティ支援の可能性を検討します。</a:t>
            </a:r>
            <a:endParaRPr lang="en-US" altLang="ja-JP" sz="1200" kern="100" dirty="0"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386857-D69C-0424-93A1-1AF82CFBA4D0}"/>
              </a:ext>
            </a:extLst>
          </p:cNvPr>
          <p:cNvSpPr txBox="1"/>
          <p:nvPr/>
        </p:nvSpPr>
        <p:spPr>
          <a:xfrm>
            <a:off x="1061110" y="2434364"/>
            <a:ext cx="10491995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24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ワークショップ：</a:t>
            </a:r>
            <a:r>
              <a:rPr kumimoji="1" lang="en-US" altLang="ja-JP" sz="1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Web</a:t>
            </a:r>
            <a:r>
              <a:rPr kumimoji="1" lang="ja-JP" altLang="en-US" sz="1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アプリを用いたフィールドワークデータの登録と</a:t>
            </a:r>
            <a:r>
              <a:rPr kumimoji="1" lang="en-US" altLang="ja-JP" sz="1400" dirty="0" err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GeoAI</a:t>
            </a:r>
            <a:r>
              <a:rPr kumimoji="1" lang="ja-JP" altLang="en-US" sz="1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を用いた地図生成　（</a:t>
            </a:r>
            <a:r>
              <a:rPr kumimoji="1" lang="en-US" altLang="ja-JP" sz="14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15:30-17:30)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2B988E-12BB-7928-FE8D-BC7FA490019C}"/>
              </a:ext>
            </a:extLst>
          </p:cNvPr>
          <p:cNvSpPr txBox="1"/>
          <p:nvPr/>
        </p:nvSpPr>
        <p:spPr>
          <a:xfrm>
            <a:off x="989143" y="4770535"/>
            <a:ext cx="3677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ea typeface="ＭＳ Ｐゴシック" panose="020B0600070205080204" pitchFamily="50" charset="-128"/>
              </a:rPr>
              <a:t>*1 </a:t>
            </a:r>
            <a:r>
              <a:rPr kumimoji="1" lang="en-US" altLang="ja-JP" sz="1100" dirty="0" err="1">
                <a:ea typeface="ＭＳ Ｐゴシック" panose="020B0600070205080204" pitchFamily="50" charset="-128"/>
              </a:rPr>
              <a:t>Mapbotica</a:t>
            </a:r>
            <a:r>
              <a:rPr kumimoji="1" lang="ja-JP" altLang="en-US" sz="1100" dirty="0">
                <a:ea typeface="ＭＳ Ｐゴシック" panose="020B0600070205080204" pitchFamily="50" charset="-128"/>
              </a:rPr>
              <a:t>は大場</a:t>
            </a:r>
            <a:r>
              <a:rPr kumimoji="1" lang="ja-JP" altLang="en-US" sz="11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による開発中の</a:t>
            </a:r>
            <a:r>
              <a:rPr kumimoji="1" lang="en-US" altLang="ja-JP" sz="1100" dirty="0" err="1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GeoAI</a:t>
            </a:r>
            <a:r>
              <a:rPr kumimoji="1" lang="ja-JP" altLang="en-US" sz="11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ツール</a:t>
            </a:r>
            <a:endParaRPr kumimoji="1" lang="ja-JP" altLang="en-US" sz="1100" dirty="0"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A4C58A-162E-12E8-AAEA-D698925FD43A}"/>
              </a:ext>
            </a:extLst>
          </p:cNvPr>
          <p:cNvSpPr txBox="1"/>
          <p:nvPr/>
        </p:nvSpPr>
        <p:spPr>
          <a:xfrm>
            <a:off x="989143" y="2613698"/>
            <a:ext cx="10563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　本ワークショップ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では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、まず</a:t>
            </a:r>
            <a:r>
              <a:rPr lang="en-US" altLang="ja-JP" sz="1200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GeoAI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技術を研究調査してきた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GISA/</a:t>
            </a:r>
            <a:r>
              <a:rPr lang="en-US" altLang="ja-JP" sz="1200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GeoAI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分科会の活動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をレビュー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します。次にチームメンバーが独自に開発した生成系</a:t>
            </a:r>
            <a:r>
              <a:rPr lang="en-US" altLang="ja-JP" sz="1200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GeoAI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ツールで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ある</a:t>
            </a:r>
            <a:r>
              <a:rPr lang="en-US" altLang="ja-JP" sz="1200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Mapbotica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を用いて、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ブラウザ上でチャット形式による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GIS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分析と地図生成を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学びます。さらにその</a:t>
            </a:r>
            <a:r>
              <a:rPr lang="en-US" altLang="ja-JP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Web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アプリ版を使ってまちなかを歩きながらデータを登録する方法を紹介します。これ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に</a:t>
            </a:r>
            <a:r>
              <a:rPr lang="ja-JP" altLang="en-US" sz="1200" kern="10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より、デジタルエリアデザインによるウォーカビリティーづくりのサービスの可能性を</a:t>
            </a:r>
            <a:r>
              <a:rPr lang="ja-JP" altLang="en-US" sz="1200" kern="1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探ります。</a:t>
            </a:r>
            <a:endParaRPr lang="en-US" altLang="ja-JP" sz="1200" kern="100" dirty="0">
              <a:latin typeface="MS PGothic" panose="020B0600070205080204" pitchFamily="34" charset="-128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587A10-56B8-12AE-6737-5F3B5B6B018D}"/>
              </a:ext>
            </a:extLst>
          </p:cNvPr>
          <p:cNvSpPr txBox="1"/>
          <p:nvPr/>
        </p:nvSpPr>
        <p:spPr>
          <a:xfrm>
            <a:off x="1991169" y="5189168"/>
            <a:ext cx="14977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>
                <a:latin typeface="MS PGothic" panose="020B0600070205080204" pitchFamily="34" charset="-128"/>
                <a:ea typeface="MS PGothic" panose="020B0600070205080204" pitchFamily="34" charset="-128"/>
              </a:rPr>
              <a:t>← ここへアクセス</a:t>
            </a:r>
            <a:endParaRPr kumimoji="1" lang="en-US" altLang="ja-JP" sz="11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kumimoji="1" lang="en-US" altLang="ja-JP" sz="11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en-US" altLang="ja-JP" sz="1100" dirty="0">
                <a:latin typeface="MS PGothic" panose="020B0600070205080204" pitchFamily="34" charset="-128"/>
                <a:ea typeface="MS PGothic" panose="020B0600070205080204" pitchFamily="34" charset="-128"/>
              </a:rPr>
              <a:t>Or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6DC871-3959-D11F-65A0-FDE4FFCD9378}"/>
              </a:ext>
            </a:extLst>
          </p:cNvPr>
          <p:cNvSpPr txBox="1"/>
          <p:nvPr/>
        </p:nvSpPr>
        <p:spPr>
          <a:xfrm>
            <a:off x="1055068" y="310024"/>
            <a:ext cx="848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GeoAI</a:t>
            </a:r>
            <a:r>
              <a:rPr kumimoji="1" lang="ja-JP" altLang="en-US" sz="2800" dirty="0"/>
              <a:t>で実現</a:t>
            </a:r>
            <a:r>
              <a:rPr kumimoji="1" lang="ja-JP" altLang="en-US" sz="2800"/>
              <a:t>するウォーカビリティーの向上</a:t>
            </a:r>
            <a:endParaRPr kumimoji="1"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3F2BE00-A314-CC8D-D9DD-E52153692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90" y="4736512"/>
            <a:ext cx="3076315" cy="15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0D6FBE-DB1A-C69E-8DFD-534467D34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750" y="4716400"/>
            <a:ext cx="3358999" cy="156473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7D49F67-7E90-258B-9385-F474519A55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1129" b="8491"/>
          <a:stretch/>
        </p:blipFill>
        <p:spPr>
          <a:xfrm>
            <a:off x="8476789" y="3298786"/>
            <a:ext cx="3076315" cy="139374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ED8347-13DE-51CD-0BD7-F2B6E845D11B}"/>
              </a:ext>
            </a:extLst>
          </p:cNvPr>
          <p:cNvSpPr txBox="1"/>
          <p:nvPr/>
        </p:nvSpPr>
        <p:spPr>
          <a:xfrm>
            <a:off x="6834554" y="6409074"/>
            <a:ext cx="4843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0564">
              <a:buSzPct val="100000"/>
            </a:pPr>
            <a:r>
              <a:rPr lang="en-US" altLang="ja-JP" sz="1050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FCDS: Future City Design School</a:t>
            </a:r>
            <a:r>
              <a:rPr lang="ja-JP" altLang="en-US" sz="105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は東京都</a:t>
            </a:r>
            <a:r>
              <a:rPr lang="en-US" altLang="ja-JP" sz="1050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【</a:t>
            </a:r>
            <a:r>
              <a:rPr lang="ja-JP" altLang="en-US" sz="105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地域を主体とするスマート東京先進事例創出事業</a:t>
            </a:r>
            <a:r>
              <a:rPr lang="en-US" altLang="ja-JP" sz="1050" dirty="0">
                <a:solidFill>
                  <a:srgbClr val="0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(R6-8)/</a:t>
            </a:r>
            <a:r>
              <a:rPr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デジタルエリアデザインの共創</a:t>
            </a:r>
            <a:r>
              <a:rPr lang="en-US" altLang="ja-JP" sz="1050" dirty="0">
                <a:latin typeface="MS PGothic" panose="020B0600070205080204" pitchFamily="34" charset="-128"/>
                <a:ea typeface="MS PGothic" panose="020B0600070205080204" pitchFamily="34" charset="-128"/>
              </a:rPr>
              <a:t>in</a:t>
            </a:r>
            <a:r>
              <a:rPr lang="ja-JP" altLang="en-US" sz="1050">
                <a:latin typeface="MS PGothic" panose="020B0600070205080204" pitchFamily="34" charset="-128"/>
                <a:ea typeface="MS PGothic" panose="020B0600070205080204" pitchFamily="34" charset="-128"/>
              </a:rPr>
              <a:t>大井町の補助事業です。</a:t>
            </a:r>
            <a:endParaRPr lang="en-US" altLang="ja-JP" sz="105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4F6FCA2-84E8-E1A0-DE29-38F5C48DDB2B}"/>
              </a:ext>
            </a:extLst>
          </p:cNvPr>
          <p:cNvGrpSpPr/>
          <p:nvPr/>
        </p:nvGrpSpPr>
        <p:grpSpPr>
          <a:xfrm>
            <a:off x="5755192" y="6528653"/>
            <a:ext cx="1103831" cy="202373"/>
            <a:chOff x="5278583" y="5514425"/>
            <a:chExt cx="1984663" cy="3638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2FD474B-7483-2270-D045-33DDD44F1A79}"/>
                </a:ext>
              </a:extLst>
            </p:cNvPr>
            <p:cNvSpPr/>
            <p:nvPr/>
          </p:nvSpPr>
          <p:spPr bwMode="gray">
            <a:xfrm>
              <a:off x="5278583" y="5514426"/>
              <a:ext cx="1984663" cy="363861"/>
            </a:xfrm>
            <a:prstGeom prst="rect">
              <a:avLst/>
            </a:prstGeom>
            <a:solidFill>
              <a:srgbClr val="009A44"/>
            </a:solidFill>
            <a:ln w="12700" algn="ctr">
              <a:solidFill>
                <a:srgbClr val="D0D0CE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564">
                <a:buSzPct val="100000"/>
              </a:pPr>
              <a:endParaRPr lang="ja-JP" altLang="en-US" sz="900" dirty="0">
                <a:solidFill>
                  <a:prstClr val="black"/>
                </a:solidFill>
              </a:endParaRPr>
            </a:p>
          </p:txBody>
        </p:sp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A0D66D45-1C93-1D40-B615-E36FD70F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79247" y="5514425"/>
              <a:ext cx="1819305" cy="363861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3D7F6AE5-D836-C388-9665-6B9CFF0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" y="5513259"/>
            <a:ext cx="1002026" cy="10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2660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フレーム">
  <a:themeElements>
    <a:clrScheme name="フレーム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フレーム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フレーム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TM02892315[[fn=ウィスプ]]</Template>
  <TotalTime>831</TotalTime>
  <Words>445</Words>
  <Application>Microsoft Macintosh PowerPoint</Application>
  <PresentationFormat>ワイド画面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HGSMinchoE</vt:lpstr>
      <vt:lpstr>ＭＳ Ｐゴシック</vt:lpstr>
      <vt:lpstr>ＭＳ Ｐゴシック</vt:lpstr>
      <vt:lpstr>游ゴシック</vt:lpstr>
      <vt:lpstr>Arial</vt:lpstr>
      <vt:lpstr>Calibri</vt:lpstr>
      <vt:lpstr>Calibri Light</vt:lpstr>
      <vt:lpstr>Century Gothic</vt:lpstr>
      <vt:lpstr>Corbel</vt:lpstr>
      <vt:lpstr>Times New Roman</vt:lpstr>
      <vt:lpstr>Wingdings 2</vt:lpstr>
      <vt:lpstr>Wingdings 3</vt:lpstr>
      <vt:lpstr>HDOfficeLightV0</vt:lpstr>
      <vt:lpstr>1_フレーム</vt:lpstr>
      <vt:lpstr>ファセット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GISの新天地−空間情報から空間AIの時代へ</dc:title>
  <dc:creator>厳 網林</dc:creator>
  <cp:lastModifiedBy>w_yan@keio.jp</cp:lastModifiedBy>
  <cp:revision>68</cp:revision>
  <cp:lastPrinted>2023-10-03T07:14:03Z</cp:lastPrinted>
  <dcterms:created xsi:type="dcterms:W3CDTF">2023-06-18T01:06:36Z</dcterms:created>
  <dcterms:modified xsi:type="dcterms:W3CDTF">2024-11-25T14:38:50Z</dcterms:modified>
</cp:coreProperties>
</file>